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CC"/>
    <a:srgbClr val="FFCCFF"/>
    <a:srgbClr val="CC99FF"/>
    <a:srgbClr val="66FFFF"/>
    <a:srgbClr val="FF99FF"/>
    <a:srgbClr val="FFFF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1522" y="-1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A312C-70BF-4C4E-8FA9-E5D45538B51C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6A78-5FE1-426D-95AD-9F5550E8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808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A312C-70BF-4C4E-8FA9-E5D45538B51C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6A78-5FE1-426D-95AD-9F5550E8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893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A312C-70BF-4C4E-8FA9-E5D45538B51C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6A78-5FE1-426D-95AD-9F5550E8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334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A312C-70BF-4C4E-8FA9-E5D45538B51C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6A78-5FE1-426D-95AD-9F5550E8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29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A312C-70BF-4C4E-8FA9-E5D45538B51C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6A78-5FE1-426D-95AD-9F5550E8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189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A312C-70BF-4C4E-8FA9-E5D45538B51C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6A78-5FE1-426D-95AD-9F5550E8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699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A312C-70BF-4C4E-8FA9-E5D45538B51C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6A78-5FE1-426D-95AD-9F5550E8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42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A312C-70BF-4C4E-8FA9-E5D45538B51C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6A78-5FE1-426D-95AD-9F5550E8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772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A312C-70BF-4C4E-8FA9-E5D45538B51C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6A78-5FE1-426D-95AD-9F5550E8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1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A312C-70BF-4C4E-8FA9-E5D45538B51C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6A78-5FE1-426D-95AD-9F5550E8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118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A312C-70BF-4C4E-8FA9-E5D45538B51C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FF6A78-5FE1-426D-95AD-9F5550E8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88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4000"/>
            <a:lum/>
          </a:blip>
          <a:srcRect/>
          <a:stretch>
            <a:fillRect l="-7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A312C-70BF-4C4E-8FA9-E5D45538B51C}" type="datetimeFigureOut">
              <a:rPr lang="en-US" smtClean="0"/>
              <a:t>8/16/2017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F6A78-5FE1-426D-95AD-9F5550E8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77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bis-isi.org/membership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4000"/>
            <a:lum/>
          </a:blip>
          <a:srcRect/>
          <a:stretch>
            <a:fillRect l="-7000" r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06749" y="245614"/>
            <a:ext cx="6136745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The Associations of the International Statistical Institute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3936" y="926073"/>
            <a:ext cx="883575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Bernoulli </a:t>
            </a:r>
          </a:p>
          <a:p>
            <a:pPr algn="ctr"/>
            <a:r>
              <a:rPr lang="en-US" sz="1400" dirty="0" smtClean="0"/>
              <a:t>Society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926073"/>
            <a:ext cx="2006768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International Association</a:t>
            </a:r>
          </a:p>
          <a:p>
            <a:pPr algn="ctr"/>
            <a:r>
              <a:rPr lang="en-US" sz="1400" dirty="0" smtClean="0"/>
              <a:t>for Official Statistics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245707" y="1664341"/>
            <a:ext cx="2046842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International Association </a:t>
            </a:r>
          </a:p>
          <a:p>
            <a:pPr algn="ctr"/>
            <a:r>
              <a:rPr lang="en-US" sz="1400" dirty="0" smtClean="0"/>
              <a:t>for Statistical Education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6553200" y="1611791"/>
            <a:ext cx="1844031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International </a:t>
            </a:r>
          </a:p>
          <a:p>
            <a:pPr algn="ctr"/>
            <a:r>
              <a:rPr lang="en-US" sz="1400" dirty="0" err="1" smtClean="0"/>
              <a:t>Environmetrics</a:t>
            </a:r>
            <a:r>
              <a:rPr lang="en-US" sz="1400" dirty="0" smtClean="0"/>
              <a:t> Society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6471831" y="922388"/>
            <a:ext cx="2006768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International Association</a:t>
            </a:r>
          </a:p>
          <a:p>
            <a:pPr algn="ctr"/>
            <a:r>
              <a:rPr lang="en-US" sz="1400" dirty="0" smtClean="0"/>
              <a:t>for Statistical Computing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3254933" y="2408252"/>
            <a:ext cx="23629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Why Join ISBIS?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55838" y="926073"/>
            <a:ext cx="2006768" cy="52322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International Association</a:t>
            </a:r>
          </a:p>
          <a:p>
            <a:pPr algn="ctr"/>
            <a:r>
              <a:rPr lang="en-US" sz="1400" dirty="0" smtClean="0"/>
              <a:t>for Survey Statisticians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843338" y="1633563"/>
            <a:ext cx="3186129" cy="55399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International Society for </a:t>
            </a:r>
          </a:p>
          <a:p>
            <a:pPr algn="ctr"/>
            <a:r>
              <a:rPr lang="en-US" sz="1400" b="1" dirty="0" smtClean="0"/>
              <a:t>Business and Industrial Statistics </a:t>
            </a:r>
            <a:r>
              <a:rPr lang="en-US" sz="1600" b="1" dirty="0" smtClean="0"/>
              <a:t>(</a:t>
            </a:r>
            <a:r>
              <a:rPr lang="en-US" sz="1600" b="1" dirty="0" smtClean="0">
                <a:solidFill>
                  <a:srgbClr val="FF0000"/>
                </a:solidFill>
              </a:rPr>
              <a:t>ISBIS</a:t>
            </a:r>
            <a:r>
              <a:rPr lang="en-US" sz="1400" b="1" dirty="0" smtClean="0"/>
              <a:t>)</a:t>
            </a:r>
            <a:endParaRPr lang="en-US" sz="1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45707" y="2808362"/>
            <a:ext cx="861526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b="1" dirty="0" smtClean="0"/>
              <a:t>A biennial international conference that covers case studies, applications, best practices, and state-of-the-art research developments and attracts participants from across the world.</a:t>
            </a:r>
          </a:p>
          <a:p>
            <a:pPr marL="342900" indent="-342900">
              <a:buFont typeface="+mj-lt"/>
              <a:buAutoNum type="arabicPeriod"/>
            </a:pPr>
            <a:endParaRPr lang="en-US" sz="1400" b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400" b="1" dirty="0" smtClean="0"/>
              <a:t>An active slate of regional conferences and workshops as well as meetings that are co-organized with local societies to focus on the specific needs of the regions.</a:t>
            </a:r>
          </a:p>
          <a:p>
            <a:pPr marL="342900" indent="-342900">
              <a:buFont typeface="+mj-lt"/>
              <a:buAutoNum type="arabicPeriod"/>
            </a:pPr>
            <a:endParaRPr lang="en-US" sz="1400" b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400" b="1" dirty="0" smtClean="0"/>
              <a:t>Lowest registration rates at all official ISBIS events.</a:t>
            </a:r>
          </a:p>
          <a:p>
            <a:pPr marL="342900" indent="-342900">
              <a:buFont typeface="+mj-lt"/>
              <a:buAutoNum type="arabicPeriod"/>
            </a:pPr>
            <a:endParaRPr lang="en-US" sz="1400" b="1" dirty="0"/>
          </a:p>
          <a:p>
            <a:pPr marL="342900" indent="-342900">
              <a:buFont typeface="+mj-lt"/>
              <a:buAutoNum type="arabicPeriod"/>
            </a:pPr>
            <a:r>
              <a:rPr lang="en-US" sz="1400" b="1" dirty="0"/>
              <a:t>A website </a:t>
            </a:r>
            <a:r>
              <a:rPr lang="en-US" sz="1400" b="1" dirty="0" smtClean="0"/>
              <a:t>(</a:t>
            </a:r>
            <a:r>
              <a:rPr lang="en-US" sz="1400" b="1" dirty="0">
                <a:solidFill>
                  <a:srgbClr val="0000FF"/>
                </a:solidFill>
              </a:rPr>
              <a:t>http://www.isbis-isi.org/</a:t>
            </a:r>
            <a:r>
              <a:rPr lang="en-US" sz="1400" b="1" dirty="0" smtClean="0"/>
              <a:t>) </a:t>
            </a:r>
            <a:r>
              <a:rPr lang="en-US" sz="1400" b="1" dirty="0"/>
              <a:t>and a regular newsletter that provides a broad range of information</a:t>
            </a:r>
            <a:r>
              <a:rPr lang="en-US" sz="1400" b="1" dirty="0" smtClean="0"/>
              <a:t>.  Membership </a:t>
            </a:r>
            <a:r>
              <a:rPr lang="en-US" sz="1400" b="1" dirty="0"/>
              <a:t>rate information </a:t>
            </a:r>
            <a:r>
              <a:rPr lang="en-US" sz="1400" b="1" dirty="0" smtClean="0"/>
              <a:t>is here  </a:t>
            </a:r>
            <a:r>
              <a:rPr lang="en-US" sz="1400" b="1" dirty="0">
                <a:hlinkClick r:id="rId3"/>
              </a:rPr>
              <a:t>http://</a:t>
            </a:r>
            <a:r>
              <a:rPr lang="en-US" sz="1400" b="1" dirty="0" smtClean="0">
                <a:hlinkClick r:id="rId3"/>
              </a:rPr>
              <a:t>www.isbis-isi.org/membership.html</a:t>
            </a:r>
            <a:endParaRPr lang="en-US" sz="1400" b="1" dirty="0"/>
          </a:p>
          <a:p>
            <a:pPr marL="342900" indent="-342900">
              <a:buFont typeface="+mj-lt"/>
              <a:buAutoNum type="arabicPeriod"/>
            </a:pPr>
            <a:endParaRPr lang="en-US" sz="1400" b="1" dirty="0" smtClean="0"/>
          </a:p>
          <a:p>
            <a:pPr marL="342900" indent="-342900">
              <a:buFont typeface="+mj-lt"/>
              <a:buAutoNum type="arabicPeriod"/>
            </a:pPr>
            <a:r>
              <a:rPr lang="en-US" sz="1400" b="1" dirty="0" smtClean="0"/>
              <a:t>An international journal, Applied Stochastic Models in Business and Industry with free on-line access to ISBIS members (</a:t>
            </a:r>
            <a:r>
              <a:rPr lang="en-US" sz="1400" b="1" dirty="0" smtClean="0">
                <a:solidFill>
                  <a:srgbClr val="0000FF"/>
                </a:solidFill>
              </a:rPr>
              <a:t>http://onlinelibrary.wiley.com/journal/10.1002/(ISSN)1526-4025</a:t>
            </a:r>
            <a:r>
              <a:rPr lang="en-US" sz="1400" b="1" dirty="0" smtClean="0"/>
              <a:t>)</a:t>
            </a:r>
          </a:p>
          <a:p>
            <a:endParaRPr lang="en-US" sz="1400" b="1" dirty="0" smtClean="0"/>
          </a:p>
          <a:p>
            <a:pPr marL="342900" indent="-342900">
              <a:buFont typeface="+mj-lt"/>
              <a:buAutoNum type="arabicPeriod" startAt="6"/>
            </a:pPr>
            <a:r>
              <a:rPr lang="en-US" sz="1400" b="1" dirty="0" smtClean="0"/>
              <a:t>A 35% discount on Wiley books for ISBIS members in good standing.</a:t>
            </a:r>
          </a:p>
          <a:p>
            <a:pPr marL="342900" indent="-342900">
              <a:buFont typeface="+mj-lt"/>
              <a:buAutoNum type="arabicPeriod" startAt="6"/>
            </a:pPr>
            <a:endParaRPr lang="en-US" sz="1400" b="1" dirty="0" smtClean="0"/>
          </a:p>
          <a:p>
            <a:pPr marL="342900" indent="-342900">
              <a:buFont typeface="+mj-lt"/>
              <a:buAutoNum type="arabicPeriod" startAt="6"/>
            </a:pPr>
            <a:r>
              <a:rPr lang="en-US" sz="1400" b="1" dirty="0" smtClean="0"/>
              <a:t>A Young Statisticians’ group (y-BIS) that facilitates communications among people starting their careers and provides support in a variety of ways — jobs network, Help Desk, social networking.</a:t>
            </a:r>
          </a:p>
        </p:txBody>
      </p:sp>
    </p:spTree>
    <p:extLst>
      <p:ext uri="{BB962C8B-B14F-4D97-AF65-F5344CB8AC3E}">
        <p14:creationId xmlns:p14="http://schemas.microsoft.com/office/powerpoint/2010/main" val="280466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209</Words>
  <Application>Microsoft Office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Jeske</dc:creator>
  <cp:lastModifiedBy>Dan Jeske</cp:lastModifiedBy>
  <cp:revision>18</cp:revision>
  <cp:lastPrinted>2017-08-15T21:44:49Z</cp:lastPrinted>
  <dcterms:created xsi:type="dcterms:W3CDTF">2017-08-09T18:01:40Z</dcterms:created>
  <dcterms:modified xsi:type="dcterms:W3CDTF">2017-08-16T16:05:08Z</dcterms:modified>
</cp:coreProperties>
</file>